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62"/>
  </p:notesMasterIdLst>
  <p:handoutMasterIdLst>
    <p:handoutMasterId r:id="rId6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6" r:id="rId16"/>
    <p:sldId id="337" r:id="rId17"/>
    <p:sldId id="338" r:id="rId18"/>
    <p:sldId id="339" r:id="rId19"/>
    <p:sldId id="265" r:id="rId20"/>
    <p:sldId id="333" r:id="rId21"/>
    <p:sldId id="334" r:id="rId22"/>
    <p:sldId id="335" r:id="rId23"/>
    <p:sldId id="276" r:id="rId24"/>
    <p:sldId id="340" r:id="rId25"/>
    <p:sldId id="303" r:id="rId26"/>
    <p:sldId id="341" r:id="rId27"/>
    <p:sldId id="293" r:id="rId28"/>
    <p:sldId id="342" r:id="rId29"/>
    <p:sldId id="277" r:id="rId30"/>
    <p:sldId id="284" r:id="rId31"/>
    <p:sldId id="269" r:id="rId32"/>
    <p:sldId id="304" r:id="rId33"/>
    <p:sldId id="305" r:id="rId34"/>
    <p:sldId id="307" r:id="rId35"/>
    <p:sldId id="306" r:id="rId36"/>
    <p:sldId id="308" r:id="rId37"/>
    <p:sldId id="270" r:id="rId38"/>
    <p:sldId id="309" r:id="rId39"/>
    <p:sldId id="310" r:id="rId40"/>
    <p:sldId id="311" r:id="rId41"/>
    <p:sldId id="312" r:id="rId42"/>
    <p:sldId id="314" r:id="rId43"/>
    <p:sldId id="313" r:id="rId44"/>
    <p:sldId id="315" r:id="rId45"/>
    <p:sldId id="316" r:id="rId46"/>
    <p:sldId id="317" r:id="rId47"/>
    <p:sldId id="294" r:id="rId48"/>
    <p:sldId id="296" r:id="rId49"/>
    <p:sldId id="318" r:id="rId50"/>
    <p:sldId id="319" r:id="rId51"/>
    <p:sldId id="321" r:id="rId52"/>
    <p:sldId id="322" r:id="rId53"/>
    <p:sldId id="323" r:id="rId54"/>
    <p:sldId id="324" r:id="rId55"/>
    <p:sldId id="288" r:id="rId56"/>
    <p:sldId id="289" r:id="rId57"/>
    <p:sldId id="320" r:id="rId58"/>
    <p:sldId id="274" r:id="rId59"/>
    <p:sldId id="275" r:id="rId60"/>
    <p:sldId id="329" r:id="rId6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3" autoAdjust="0"/>
    <p:restoredTop sz="85174"/>
  </p:normalViewPr>
  <p:slideViewPr>
    <p:cSldViewPr snapToGrid="0" snapToObjects="1">
      <p:cViewPr varScale="1">
        <p:scale>
          <a:sx n="77" d="100"/>
          <a:sy n="77" d="100"/>
        </p:scale>
        <p:origin x="42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ejandro-ER/ibm_capstone_project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Alejandro Enriquez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Sept. 5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92754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collecting the data with web scrapping, a check was performed to ensure there were no missing values in key variables, such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Missing values were then replaced with the mean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https://github.com/Alejandro-ER/ibm_capstone_project/blob/main/IBM_3_spacex-data_wrangling_AlejandroEnriquez.ipynb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A8308-6472-E4B4-C6E8-99508500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93" y="54681"/>
            <a:ext cx="6235957" cy="394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7C8FB-DB11-E2C6-F9FD-06F96DCD5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669" y="4054944"/>
            <a:ext cx="7140331" cy="28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plot out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vs.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overlay the outcome of the launch. We see that as the flight number increases, the first stage is more likely to land successfully. The payload mass is also important; it seems the more massive the payload, the less likely the first stage will return.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(1/5)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9B6BD-4F9E-74DD-ED36-9200A31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39" y="2578820"/>
            <a:ext cx="6537172" cy="4034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5BEC97-0FCE-E8FC-8F11-9DD8FF497340}"/>
              </a:ext>
            </a:extLst>
          </p:cNvPr>
          <p:cNvSpPr txBox="1"/>
          <p:nvPr/>
        </p:nvSpPr>
        <p:spPr>
          <a:xfrm>
            <a:off x="316282" y="3455914"/>
            <a:ext cx="39220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address:</a:t>
            </a:r>
            <a:b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i="1" dirty="0"/>
              <a:t>https://github.com/Alejandro-ER/ibm_capstone_project/blob/main/IBM_5_spacex_EDA_DataVizualization_AlejandroEnriquez.ipynb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graph below shows there is a relationship between launch sites and successful landing. Data shows that site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more successful launches with greater flight numbers. And for medium range flight number, it is evident that the other two launch sites see a success rate.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(2/5)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C1EC1-ABC7-5719-D211-760E5088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900" y="2606081"/>
            <a:ext cx="604921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relationship between Payload Mass vs Launch Site, it is evident that for site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heavy payload Mass launches. Site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an evenly rate with lighter Payload Mass launches while site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greater success with lighter Payload Mass launches.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(3/5)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79047-9AEE-832E-CBA0-3E8C7926E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85"/>
          <a:stretch/>
        </p:blipFill>
        <p:spPr>
          <a:xfrm>
            <a:off x="3351066" y="2898602"/>
            <a:ext cx="8106906" cy="35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1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displays the success rate for the landings coming from different orbits, as t is evident: ES-L1, GEO, HEO and SSO have a 100% success rate.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(4/5)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1CB63-F0A5-E38C-C07E-F7CE319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68" y="2519652"/>
            <a:ext cx="574437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1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graph illustrates the number of flights per orbit, it is clear that the success rate from the previous graph obeyed to just a single landing from orbits ES-L1, HEO, and GEO. Orbit SSO has 5 successful landings, the same as orbit ISS.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(5/5)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7A87C-C0D0-C86A-9188-BCB6F9C3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07" y="2429926"/>
            <a:ext cx="6776619" cy="41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6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19" y="1329697"/>
            <a:ext cx="591818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are a series of SQL queries performed for an exploratory Data Analysis using SQL on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(1/4)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229883-4922-E741-8D9C-D8D55719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6" y="2957892"/>
            <a:ext cx="5177394" cy="3102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472C6-43F7-4290-0E27-9AE530B5D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066" y="318027"/>
            <a:ext cx="7387212" cy="2373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29E99F-1E45-3F52-868B-641609B38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066" y="2957892"/>
            <a:ext cx="6268325" cy="1505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996A7-1D7A-DE2F-3567-9A2536C8A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66" y="4705050"/>
            <a:ext cx="730669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19" y="1329697"/>
            <a:ext cx="591818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are a series of SQL queries performed for an exploratory Data Analysis using SQL on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(2/4)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96A2D-76C1-D84F-DA69-03D1ABBED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5" y="2924849"/>
            <a:ext cx="5430843" cy="1742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AFEF6D-C3DA-82B4-3A27-E7B98518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38525"/>
            <a:ext cx="6010145" cy="12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978BA2-B990-7E10-C43E-86647750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287" y="326132"/>
            <a:ext cx="6399713" cy="2598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81620A-7D7C-1915-6DFB-DA5D33284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031" y="2996283"/>
            <a:ext cx="6373114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3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19" y="1329697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are a series of SQL queries performed for an exploratory Data Analysis using SQL on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(3/4)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BEA29-9F1B-31D2-7BD7-74B29452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4" y="2150633"/>
            <a:ext cx="7168385" cy="229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66562-03CD-266B-DB85-A4AFE836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1828"/>
            <a:ext cx="812595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47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19" y="1329697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 for this notebook: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/>
              <a:t>https://github.com/Alejandro-ER/ibm_capstone_project/blob/main/IBM_4_spacex_sql_EDA_AlejandroEnriquez.ipynb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(4/4)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8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350582" y="1982612"/>
            <a:ext cx="6777417" cy="366344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974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an interactive map using folium to visualize successful and unsuccessful launches for each launch sites. Color code was added (red=failure, green=success) for each launch. Circles were added to mark launch sites, as well as markers for each launch. Distance lines were also included. See illustrative pictures in the next slide.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https://github.com/Alejandro-ER/ibm_capstone_project/blob/main/IBM_6_spacex_InteractiveFoliumMap_AlejandroEnriquez.ipynb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7ACC1-9BD8-EF54-867C-9E5B4C8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3" y="1087699"/>
            <a:ext cx="7944959" cy="4801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5718E-BEC5-3D22-9C90-72DBBC00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40" y="2780978"/>
            <a:ext cx="6929260" cy="407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includes: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-Launch Site Drop-down Input Component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-A callback function to render success-pie-chart based on selected site dropdown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-A Range Slider to Select Payload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-A callback function to render the success-payload-scatter-chart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https://github.com/Alejandro-ER/ibm_capstone_project/blob/main/IBM_7_spacex_BuildingInteractiveDashboard_AlejandroEnriquez.py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3FC8D-8B18-8900-F83E-50B0D7CA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8" y="1243588"/>
            <a:ext cx="8779226" cy="49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10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previous datasets to evaluate which machine learning model fits better. First a NumPy array was created from the "Class" column which predicts the success or failure of the landings and assign it to variable Y. After that, data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standarized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and assign it to X. Data was split into X,Y Train and test sets. After splitting Logistic Regression, SVM,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Tree and KNN models were tested and got accuracy scores.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https://github.com/Alejandro-ER/ibm_capstone_project/blob/main/IBM_8_spacex_MachineLearningModels_AlejandroEnriquez.ipynb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81E81-EA89-6ED5-ED82-D9CF1497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69" y="1087699"/>
            <a:ext cx="8192643" cy="4791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9F272-2E52-A37D-B4C4-D2CA2778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21" y="3666680"/>
            <a:ext cx="810690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9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51565" y="1593977"/>
            <a:ext cx="1011643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(see previous slides)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 (see previous slides for dashboards)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(accuracy for all models was 83.33%)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D5F31-52B2-D224-9B40-E09DE6DD1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70"/>
          <a:stretch/>
        </p:blipFill>
        <p:spPr>
          <a:xfrm>
            <a:off x="913302" y="4267200"/>
            <a:ext cx="4696480" cy="834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C6CE7-C86F-B6F7-8886-5EA5A5B1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782" y="3240814"/>
            <a:ext cx="4170302" cy="31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4595925-A1A2-6A95-B774-C983D65D6F39}"/>
              </a:ext>
            </a:extLst>
          </p:cNvPr>
          <p:cNvSpPr txBox="1">
            <a:spLocks/>
          </p:cNvSpPr>
          <p:nvPr/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graph below shows there is a relationship between launch sites and successful landing. Data shows that site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more successful launches with greater flight numbers. And for medium range flight number, it is evident that the other two launch sites see a success rate.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8FE60-390C-0D49-0130-389878B5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900" y="2606081"/>
            <a:ext cx="604921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F68CE79-C46E-FC4F-D1F6-DB36D507F0BB}"/>
              </a:ext>
            </a:extLst>
          </p:cNvPr>
          <p:cNvSpPr txBox="1">
            <a:spLocks/>
          </p:cNvSpPr>
          <p:nvPr/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relationship between Payload Mass vs Launch Site, it is evident that for site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heavy payload Mass launches. Site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an evenly rate with lighter Payload Mass launches while site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greater success with lighter Payload Mass launches.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3C012-D772-E405-DDBF-22D63C053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85"/>
          <a:stretch/>
        </p:blipFill>
        <p:spPr>
          <a:xfrm>
            <a:off x="3351066" y="2898602"/>
            <a:ext cx="8106906" cy="35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01445"/>
            <a:ext cx="9651040" cy="471452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-Data Collection using SpaceX API and Web Scraping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-Data Wrangling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-Exploratory Data Analysis using SQL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-Data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Vizualization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Python Pandas and Matplotlib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-Analysis with Folium-Interactive Visual Analytics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Landing Prediction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-Exploratory Data Analysis Results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-Visual Analytics and Dashboards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-Predictive Analysis(Classification)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EAC21CD-8F4A-6B25-3ADD-87A1FEFDA3BB}"/>
              </a:ext>
            </a:extLst>
          </p:cNvPr>
          <p:cNvSpPr txBox="1">
            <a:spLocks/>
          </p:cNvSpPr>
          <p:nvPr/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displays the success rate for the landings coming from different orbits, as t is evident: ES-L1, GEO, HEO and SSO have a 100% success rate.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C89E8-144A-80B5-C044-8AF8CD73F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68" y="2519652"/>
            <a:ext cx="574437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8C31F58-C853-DB87-43FE-A32D1A4B417B}"/>
              </a:ext>
            </a:extLst>
          </p:cNvPr>
          <p:cNvSpPr txBox="1">
            <a:spLocks/>
          </p:cNvSpPr>
          <p:nvPr/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graph illustrates the number of flights per orbit, it is clear that the success rate from the previous graph obeyed to just a single landing from orbits ES-L1, HEO, and GEO. Orbit SSO has 5 successful landings, the same as orbit ISS.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22350-D554-94D2-D323-9D530265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07" y="2429926"/>
            <a:ext cx="6776619" cy="41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DCB52-A9EB-4F1D-5421-8E006F7D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91" y="2337244"/>
            <a:ext cx="7513869" cy="452075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90C42B8-1B33-2F57-1F21-037FD9FD762A}"/>
              </a:ext>
            </a:extLst>
          </p:cNvPr>
          <p:cNvSpPr txBox="1">
            <a:spLocks/>
          </p:cNvSpPr>
          <p:nvPr/>
        </p:nvSpPr>
        <p:spPr>
          <a:xfrm>
            <a:off x="168761" y="1402844"/>
            <a:ext cx="11626999" cy="15384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displays a relationship between Pay Load Mass and the different orbits, labeled by the success Class, 0 for failure, 1 for success. It I clear that Orbit SSO with lower Pay Load Mass has greater success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shows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evidente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B60B7-6DCE-7D32-2075-8CEDA785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968" y="1531894"/>
            <a:ext cx="6768473" cy="47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D59C3-A7F3-B55F-0FD1-6DB048784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22" y="1472135"/>
            <a:ext cx="6635078" cy="45086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F6174-1051-A10C-0887-B9F297D080A8}"/>
              </a:ext>
            </a:extLst>
          </p:cNvPr>
          <p:cNvSpPr txBox="1">
            <a:spLocks/>
          </p:cNvSpPr>
          <p:nvPr/>
        </p:nvSpPr>
        <p:spPr>
          <a:xfrm>
            <a:off x="7579640" y="204766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DISTINCT.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E2E70-1B57-4139-739B-303F42E6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76" y="1374583"/>
            <a:ext cx="8125959" cy="496321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64F5FE-9E81-814F-A31F-CA13190F1D7F}"/>
              </a:ext>
            </a:extLst>
          </p:cNvPr>
          <p:cNvSpPr txBox="1">
            <a:spLocks/>
          </p:cNvSpPr>
          <p:nvPr/>
        </p:nvSpPr>
        <p:spPr>
          <a:xfrm>
            <a:off x="8714772" y="1690280"/>
            <a:ext cx="3197852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“CCA”. Key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element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‘ LIKE “CCA%” ‘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shows the total sum of the Payload Mass where customer is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E8F7F-E002-1F56-730D-6A9DDFE5D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66" y="3428999"/>
            <a:ext cx="8187767" cy="18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9F1BE-C15B-EE9D-71CB-EAF25F674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56132"/>
            <a:ext cx="9424466" cy="270875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C9DB2D-A9F7-E768-2664-8D0B9135886E}"/>
              </a:ext>
            </a:extLst>
          </p:cNvPr>
          <p:cNvSpPr txBox="1">
            <a:spLocks/>
          </p:cNvSpPr>
          <p:nvPr/>
        </p:nvSpPr>
        <p:spPr>
          <a:xfrm>
            <a:off x="1637566" y="4407579"/>
            <a:ext cx="6742346" cy="20196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Falcon 9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versión.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13236-68E4-49B7-8479-8DA2F433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5" y="1423024"/>
            <a:ext cx="6163535" cy="285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D817B-4836-2EA4-BC6C-AB01E2F33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075" y="2424502"/>
            <a:ext cx="6773220" cy="42677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78F835-F9CC-E00E-84F7-F18B88037248}"/>
              </a:ext>
            </a:extLst>
          </p:cNvPr>
          <p:cNvSpPr txBox="1">
            <a:spLocks/>
          </p:cNvSpPr>
          <p:nvPr/>
        </p:nvSpPr>
        <p:spPr>
          <a:xfrm>
            <a:off x="165299" y="4838368"/>
            <a:ext cx="4369123" cy="20196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explore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date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equal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Ground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FDA70-60A6-D382-A68D-D2942488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9" y="1358211"/>
            <a:ext cx="9733164" cy="35461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75B135-32A7-512E-2EC9-0384EA8ED922}"/>
              </a:ext>
            </a:extLst>
          </p:cNvPr>
          <p:cNvSpPr txBox="1">
            <a:spLocks/>
          </p:cNvSpPr>
          <p:nvPr/>
        </p:nvSpPr>
        <p:spPr>
          <a:xfrm>
            <a:off x="4345649" y="4612899"/>
            <a:ext cx="4369123" cy="20196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4000 and 6000 Kg set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clauses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95442" y="1617278"/>
            <a:ext cx="5660840" cy="4177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F5A8A-AA05-D0EC-8744-CEF86D1553E5}"/>
              </a:ext>
            </a:extLst>
          </p:cNvPr>
          <p:cNvSpPr txBox="1"/>
          <p:nvPr/>
        </p:nvSpPr>
        <p:spPr>
          <a:xfrm>
            <a:off x="828068" y="2139470"/>
            <a:ext cx="105301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 X for a rocket launch.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4288D-A2B3-FAF6-EFDB-0D3C6AE3880F}"/>
              </a:ext>
            </a:extLst>
          </p:cNvPr>
          <p:cNvSpPr txBox="1"/>
          <p:nvPr/>
        </p:nvSpPr>
        <p:spPr>
          <a:xfrm>
            <a:off x="992687" y="4604140"/>
            <a:ext cx="6936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To predict if the Falcon 9 first stage will land successfully by using the data from Falcon 9 launches available in its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0E058-2E02-F96D-E53A-B702C6A1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6" y="1549860"/>
            <a:ext cx="8734654" cy="447571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F3118-825F-3E2A-ED6F-6BC797140A02}"/>
              </a:ext>
            </a:extLst>
          </p:cNvPr>
          <p:cNvSpPr txBox="1">
            <a:spLocks/>
          </p:cNvSpPr>
          <p:nvPr/>
        </p:nvSpPr>
        <p:spPr>
          <a:xfrm>
            <a:off x="5186771" y="3774861"/>
            <a:ext cx="3845489" cy="20196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misión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counting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Missing_Outcome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F8540-02D8-6913-B9CB-B35BC6947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518080"/>
            <a:ext cx="8888065" cy="48012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527515-A5E3-9E32-83AB-BB830F71FB09}"/>
              </a:ext>
            </a:extLst>
          </p:cNvPr>
          <p:cNvSpPr txBox="1">
            <a:spLocks/>
          </p:cNvSpPr>
          <p:nvPr/>
        </p:nvSpPr>
        <p:spPr>
          <a:xfrm>
            <a:off x="4009324" y="2908899"/>
            <a:ext cx="3845489" cy="20196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date(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 7, 4) || '-' ||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 4, 2) || '-' ||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 1, 2))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transformed_date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FB9E9-2B94-B466-0B60-13281A14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2" y="2779659"/>
            <a:ext cx="8592749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14213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portrays launch locations on a global map. Note launches are performed on the US East and West coasts.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MX" dirty="0">
                <a:solidFill>
                  <a:srgbClr val="0B49CB"/>
                </a:solidFill>
                <a:latin typeface="Abadi"/>
              </a:rPr>
              <a:t>F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alcon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9 Launch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1A11C-11E5-7220-C056-68EB26A1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713" y="2336799"/>
            <a:ext cx="6734886" cy="40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Falcon 9 launches on KSC-LC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FA55-AEA4-6EF7-3429-BF1E8DF5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2202075"/>
            <a:ext cx="7199086" cy="43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 -40 Location with distances to coastlines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58183-95A3-BADB-B364-42448F8B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741" y="2071668"/>
            <a:ext cx="7048991" cy="424768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775A43F-BEC5-8F63-6563-1B043D880BA2}"/>
              </a:ext>
            </a:extLst>
          </p:cNvPr>
          <p:cNvSpPr txBox="1">
            <a:spLocks/>
          </p:cNvSpPr>
          <p:nvPr/>
        </p:nvSpPr>
        <p:spPr>
          <a:xfrm>
            <a:off x="340783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 map on selected site with lines displaying distances in KM to coastline.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-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75EA5-99B5-135A-1DA7-F7F34660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" y="1457453"/>
            <a:ext cx="11336332" cy="375337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DB70217-696B-8685-DE4F-D474BE65756E}"/>
              </a:ext>
            </a:extLst>
          </p:cNvPr>
          <p:cNvSpPr txBox="1">
            <a:spLocks/>
          </p:cNvSpPr>
          <p:nvPr/>
        </p:nvSpPr>
        <p:spPr>
          <a:xfrm>
            <a:off x="340783" y="5344934"/>
            <a:ext cx="10506757" cy="9744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Launch site KSC LC has the highest launch success rate at 42% followed by CCAFS LC with 29%, VAFB SLC with 17% and lastly launch site CCAFS SLC with a success 13% </a:t>
            </a:r>
            <a:endParaRPr lang="en-US" sz="3600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-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62F73-7B0B-664A-0567-599092E8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1471339"/>
            <a:ext cx="11736438" cy="391532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E52B144-7D4D-6B91-09BF-EB9F4D3E58C7}"/>
              </a:ext>
            </a:extLst>
          </p:cNvPr>
          <p:cNvSpPr txBox="1">
            <a:spLocks/>
          </p:cNvSpPr>
          <p:nvPr/>
        </p:nvSpPr>
        <p:spPr>
          <a:xfrm>
            <a:off x="453517" y="5452796"/>
            <a:ext cx="10506757" cy="9744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Launch site CCAFS LC had a success ratio of 73%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per Booster on selected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510AD-5F8C-88AA-CDAF-A700969E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1" y="1400905"/>
            <a:ext cx="11917438" cy="388674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FDDEED-2F08-6DC5-C649-93883ED175C7}"/>
              </a:ext>
            </a:extLst>
          </p:cNvPr>
          <p:cNvSpPr txBox="1">
            <a:spLocks/>
          </p:cNvSpPr>
          <p:nvPr/>
        </p:nvSpPr>
        <p:spPr>
          <a:xfrm>
            <a:off x="453517" y="5452796"/>
            <a:ext cx="10506757" cy="9744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/>
              <a:t>The graph displays the success count of three different Booster Versions with different Payload Masses on launch site CCAFS LC-40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893702"/>
            <a:ext cx="8860258" cy="1359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share the same accuracy with a value of 83.33%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461DC-B8DB-522B-600E-FE502545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32" y="1409418"/>
            <a:ext cx="7068536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42829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present the same confusion Matrix which shows there is an incidence of false positives, but accuracy is set at 83.33% as shown in the previous slide.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ACB4D-A450-50D6-B35F-821A0827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723" y="1640188"/>
            <a:ext cx="6094888" cy="42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515649"/>
            <a:ext cx="10027425" cy="47107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have varying success rates, with CCAFS LC-40 at 60%, and KSC LC-39A and VAFB SLC 4E at 77%.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tend to increase as the flight number rises at each launch site, notably reaching 100% for VAFB SLC 4E after the 50th flight and for KSC LC 39A and CCAFS SLC 40 after the 80th flight.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VAFB-SLC launch site has no recorded rocket launches for heavy payload masses exceeding 10,000.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and SSO have a perfect 100% success rate, while SO orbit has the lowest success rate at approximately 50%, with 0%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LEO orbit, success appears related to the number of flights, whereas in GTO orbit, there is no clear relationship between flight number and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heavy payloads, positive landing rates are higher in Polar, LEO, and ISS orbits, but distinguishing this in GTO is challenging as both positive and negative landing outcomes exist.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the success rate has been steadily increasing since 2013, reaching its peak in 2020.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to GitHub Repository: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https://github.com/Alejandro-ER/ibm_capstone_project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</a:rPr>
              <a:t>-</a:t>
            </a:r>
            <a:r>
              <a:rPr lang="en-US" sz="1800" b="0" i="0" dirty="0">
                <a:effectLst/>
              </a:rPr>
              <a:t> Get request to the SpaceX API and then perform some basic data wrangling and formatting.</a:t>
            </a:r>
            <a:endParaRPr lang="en-US" sz="2800" b="0" i="0" dirty="0">
              <a:solidFill>
                <a:schemeClr val="accent3">
                  <a:lumMod val="25000"/>
                </a:schemeClr>
              </a:solidFill>
              <a:effectLst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</a:rPr>
              <a:t>- </a:t>
            </a:r>
            <a:r>
              <a:rPr lang="en-US" sz="1800" dirty="0"/>
              <a:t>web scraping with </a:t>
            </a:r>
            <a:r>
              <a:rPr lang="en-US" sz="1800" dirty="0" err="1"/>
              <a:t>BeautifulSoup</a:t>
            </a:r>
            <a:r>
              <a:rPr lang="en-US" sz="1800" dirty="0"/>
              <a:t> to collect Falcon 9 historical launch records from a Wikipedia page titled List of Falcon 9 and Falcon Heavy launches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4706" y="1639679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collected using SpaceX API by making a get request to the SpaceX API then transform the response content as a Json to then turn it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https://github.com/Alejandro-ER/ibm_capstone_project/blob/main/IBM_1_spacex-data-collection-api_AlejandroEnriquez.ipynb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249238" y="24141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3475-0700-6DBA-1B56-D40EF13D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982" y="696574"/>
            <a:ext cx="6179448" cy="2102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BAAB9-D23F-D597-6CFF-092F182CC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981" y="2799568"/>
            <a:ext cx="6179448" cy="39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6525" y="1523206"/>
            <a:ext cx="5102609" cy="47961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Scraping: collected Falcon 9 historical launch records from a Wikipedia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request. Falcon 9 launch records were extracted from an HTML table of the Wikipedia page. After parsing,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created.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https://github.com/Alejandro-ER/ibm_capstone_project/blob/main/IBM_2_spacex-labs-webscraping_AlejandroEnriquez.ipynb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555456" y="69316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333CB-0EE9-E868-E7B4-2391B68D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70" y="-65665"/>
            <a:ext cx="5964666" cy="2846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03FB9B-2919-AA7A-FDF8-72BAA29E2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869" y="2365275"/>
            <a:ext cx="5831471" cy="2643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F6176-61B7-CCAA-34C8-B6C44885B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869" y="5008316"/>
            <a:ext cx="6096341" cy="32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2536</Words>
  <Application>Microsoft Office PowerPoint</Application>
  <PresentationFormat>Widescreen</PresentationFormat>
  <Paragraphs>244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Enriquez, Alejandro</cp:lastModifiedBy>
  <cp:revision>200</cp:revision>
  <dcterms:created xsi:type="dcterms:W3CDTF">2021-04-29T18:58:34Z</dcterms:created>
  <dcterms:modified xsi:type="dcterms:W3CDTF">2023-09-06T00:15:50Z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